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9" r:id="rId4"/>
    <p:sldId id="258" r:id="rId5"/>
    <p:sldId id="260" r:id="rId6"/>
    <p:sldId id="261" r:id="rId7"/>
    <p:sldId id="262" r:id="rId8"/>
    <p:sldId id="263" r:id="rId9"/>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40" autoAdjust="0"/>
    <p:restoredTop sz="94660"/>
  </p:normalViewPr>
  <p:slideViewPr>
    <p:cSldViewPr snapToGrid="0">
      <p:cViewPr varScale="1">
        <p:scale>
          <a:sx n="59" d="100"/>
          <a:sy n="59" d="100"/>
        </p:scale>
        <p:origin x="102" y="12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dia">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nl-NL" smtClean="0"/>
              <a:t>Klik om de stijl te bewerken</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nl-NL" smtClean="0"/>
              <a:t>Klik om de ondertitelstijl van het model te bewerken</a:t>
            </a:r>
            <a:endParaRPr lang="en-US" dirty="0"/>
          </a:p>
        </p:txBody>
      </p:sp>
      <p:sp>
        <p:nvSpPr>
          <p:cNvPr id="4" name="Date Placeholder 3"/>
          <p:cNvSpPr>
            <a:spLocks noGrp="1"/>
          </p:cNvSpPr>
          <p:nvPr>
            <p:ph type="dt" sz="half" idx="10"/>
          </p:nvPr>
        </p:nvSpPr>
        <p:spPr/>
        <p:txBody>
          <a:bodyPr/>
          <a:lstStyle/>
          <a:p>
            <a:fld id="{05E697C5-7BCF-483D-BD81-6C451BB155F8}" type="datetimeFigureOut">
              <a:rPr lang="nl-NL" smtClean="0"/>
              <a:t>25-4-2016</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6FE6884F-E947-4EC2-9EFF-C65F3514E170}" type="slidenum">
              <a:rPr lang="nl-NL" smtClean="0"/>
              <a:t>‹nr.›</a:t>
            </a:fld>
            <a:endParaRPr lang="nl-NL"/>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11806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 om de stijl te bewerken</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10"/>
          </p:nvPr>
        </p:nvSpPr>
        <p:spPr/>
        <p:txBody>
          <a:bodyPr/>
          <a:lstStyle/>
          <a:p>
            <a:fld id="{05E697C5-7BCF-483D-BD81-6C451BB155F8}" type="datetimeFigureOut">
              <a:rPr lang="nl-NL" smtClean="0"/>
              <a:t>25-4-2016</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6FE6884F-E947-4EC2-9EFF-C65F3514E170}" type="slidenum">
              <a:rPr lang="nl-NL" smtClean="0"/>
              <a:t>‹nr.›</a:t>
            </a:fld>
            <a:endParaRPr lang="nl-NL"/>
          </a:p>
        </p:txBody>
      </p:sp>
    </p:spTree>
    <p:extLst>
      <p:ext uri="{BB962C8B-B14F-4D97-AF65-F5344CB8AC3E}">
        <p14:creationId xmlns:p14="http://schemas.microsoft.com/office/powerpoint/2010/main" val="15240550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e titel en teks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nl-NL" smtClean="0"/>
              <a:t>Klik om de stijl te bewerken</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10"/>
          </p:nvPr>
        </p:nvSpPr>
        <p:spPr/>
        <p:txBody>
          <a:bodyPr/>
          <a:lstStyle/>
          <a:p>
            <a:fld id="{05E697C5-7BCF-483D-BD81-6C451BB155F8}" type="datetimeFigureOut">
              <a:rPr lang="nl-NL" smtClean="0"/>
              <a:t>25-4-2016</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6FE6884F-E947-4EC2-9EFF-C65F3514E170}" type="slidenum">
              <a:rPr lang="nl-NL" smtClean="0"/>
              <a:t>‹nr.›</a:t>
            </a:fld>
            <a:endParaRPr lang="nl-NL"/>
          </a:p>
        </p:txBody>
      </p:sp>
    </p:spTree>
    <p:extLst>
      <p:ext uri="{BB962C8B-B14F-4D97-AF65-F5344CB8AC3E}">
        <p14:creationId xmlns:p14="http://schemas.microsoft.com/office/powerpoint/2010/main" val="34250345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nl-NL" smtClean="0"/>
              <a:t>Klik om de stijl te bewerken</a:t>
            </a:r>
            <a:endParaRPr lang="en-US" dirty="0"/>
          </a:p>
        </p:txBody>
      </p:sp>
      <p:sp>
        <p:nvSpPr>
          <p:cNvPr id="3" name="Content Placeholder 2"/>
          <p:cNvSpPr>
            <a:spLocks noGrp="1"/>
          </p:cNvSpPr>
          <p:nvPr>
            <p:ph idx="1"/>
          </p:nvPr>
        </p:nvSpPr>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10"/>
          </p:nvPr>
        </p:nvSpPr>
        <p:spPr/>
        <p:txBody>
          <a:bodyPr/>
          <a:lstStyle/>
          <a:p>
            <a:fld id="{05E697C5-7BCF-483D-BD81-6C451BB155F8}" type="datetimeFigureOut">
              <a:rPr lang="nl-NL" smtClean="0"/>
              <a:t>25-4-2016</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6FE6884F-E947-4EC2-9EFF-C65F3514E170}" type="slidenum">
              <a:rPr lang="nl-NL" smtClean="0"/>
              <a:t>‹nr.›</a:t>
            </a:fld>
            <a:endParaRPr lang="nl-NL"/>
          </a:p>
        </p:txBody>
      </p:sp>
    </p:spTree>
    <p:extLst>
      <p:ext uri="{BB962C8B-B14F-4D97-AF65-F5344CB8AC3E}">
        <p14:creationId xmlns:p14="http://schemas.microsoft.com/office/powerpoint/2010/main" val="32549559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ekop">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nl-NL" smtClean="0"/>
              <a:t>Klik om de stijl te bewerken</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Date Placeholder 3"/>
          <p:cNvSpPr>
            <a:spLocks noGrp="1"/>
          </p:cNvSpPr>
          <p:nvPr>
            <p:ph type="dt" sz="half" idx="10"/>
          </p:nvPr>
        </p:nvSpPr>
        <p:spPr/>
        <p:txBody>
          <a:bodyPr/>
          <a:lstStyle/>
          <a:p>
            <a:fld id="{05E697C5-7BCF-483D-BD81-6C451BB155F8}" type="datetimeFigureOut">
              <a:rPr lang="nl-NL" smtClean="0"/>
              <a:t>25-4-2016</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6FE6884F-E947-4EC2-9EFF-C65F3514E170}" type="slidenum">
              <a:rPr lang="nl-NL" smtClean="0"/>
              <a:t>‹nr.›</a:t>
            </a:fld>
            <a:endParaRPr lang="nl-NL"/>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407028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nl-NL" smtClean="0"/>
              <a:t>Klik om de stijl te bewerken</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5" name="Date Placeholder 4"/>
          <p:cNvSpPr>
            <a:spLocks noGrp="1"/>
          </p:cNvSpPr>
          <p:nvPr>
            <p:ph type="dt" sz="half" idx="10"/>
          </p:nvPr>
        </p:nvSpPr>
        <p:spPr/>
        <p:txBody>
          <a:bodyPr/>
          <a:lstStyle/>
          <a:p>
            <a:fld id="{05E697C5-7BCF-483D-BD81-6C451BB155F8}" type="datetimeFigureOut">
              <a:rPr lang="nl-NL" smtClean="0"/>
              <a:t>25-4-2016</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6FE6884F-E947-4EC2-9EFF-C65F3514E170}" type="slidenum">
              <a:rPr lang="nl-NL" smtClean="0"/>
              <a:t>‹nr.›</a:t>
            </a:fld>
            <a:endParaRPr lang="nl-NL"/>
          </a:p>
        </p:txBody>
      </p:sp>
    </p:spTree>
    <p:extLst>
      <p:ext uri="{BB962C8B-B14F-4D97-AF65-F5344CB8AC3E}">
        <p14:creationId xmlns:p14="http://schemas.microsoft.com/office/powerpoint/2010/main" val="3923546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nl-NL" smtClean="0"/>
              <a:t>Klik om de stijl te bewerken</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4" name="Content Placeholder 3"/>
          <p:cNvSpPr>
            <a:spLocks noGrp="1"/>
          </p:cNvSpPr>
          <p:nvPr>
            <p:ph sz="half" idx="2"/>
          </p:nvPr>
        </p:nvSpPr>
        <p:spPr>
          <a:xfrm>
            <a:off x="1097280" y="2582334"/>
            <a:ext cx="4937760" cy="3378200"/>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6" name="Content Placeholder 5"/>
          <p:cNvSpPr>
            <a:spLocks noGrp="1"/>
          </p:cNvSpPr>
          <p:nvPr>
            <p:ph sz="quarter" idx="4"/>
          </p:nvPr>
        </p:nvSpPr>
        <p:spPr>
          <a:xfrm>
            <a:off x="6217920" y="2582334"/>
            <a:ext cx="4937760" cy="3378200"/>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7" name="Date Placeholder 6"/>
          <p:cNvSpPr>
            <a:spLocks noGrp="1"/>
          </p:cNvSpPr>
          <p:nvPr>
            <p:ph type="dt" sz="half" idx="10"/>
          </p:nvPr>
        </p:nvSpPr>
        <p:spPr/>
        <p:txBody>
          <a:bodyPr/>
          <a:lstStyle/>
          <a:p>
            <a:fld id="{05E697C5-7BCF-483D-BD81-6C451BB155F8}" type="datetimeFigureOut">
              <a:rPr lang="nl-NL" smtClean="0"/>
              <a:t>25-4-2016</a:t>
            </a:fld>
            <a:endParaRPr lang="nl-NL"/>
          </a:p>
        </p:txBody>
      </p:sp>
      <p:sp>
        <p:nvSpPr>
          <p:cNvPr id="8" name="Footer Placeholder 7"/>
          <p:cNvSpPr>
            <a:spLocks noGrp="1"/>
          </p:cNvSpPr>
          <p:nvPr>
            <p:ph type="ftr" sz="quarter" idx="11"/>
          </p:nvPr>
        </p:nvSpPr>
        <p:spPr/>
        <p:txBody>
          <a:bodyPr/>
          <a:lstStyle/>
          <a:p>
            <a:endParaRPr lang="nl-NL"/>
          </a:p>
        </p:txBody>
      </p:sp>
      <p:sp>
        <p:nvSpPr>
          <p:cNvPr id="9" name="Slide Number Placeholder 8"/>
          <p:cNvSpPr>
            <a:spLocks noGrp="1"/>
          </p:cNvSpPr>
          <p:nvPr>
            <p:ph type="sldNum" sz="quarter" idx="12"/>
          </p:nvPr>
        </p:nvSpPr>
        <p:spPr/>
        <p:txBody>
          <a:bodyPr/>
          <a:lstStyle/>
          <a:p>
            <a:fld id="{6FE6884F-E947-4EC2-9EFF-C65F3514E170}" type="slidenum">
              <a:rPr lang="nl-NL" smtClean="0"/>
              <a:t>‹nr.›</a:t>
            </a:fld>
            <a:endParaRPr lang="nl-NL"/>
          </a:p>
        </p:txBody>
      </p:sp>
    </p:spTree>
    <p:extLst>
      <p:ext uri="{BB962C8B-B14F-4D97-AF65-F5344CB8AC3E}">
        <p14:creationId xmlns:p14="http://schemas.microsoft.com/office/powerpoint/2010/main" val="27423498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 om de stijl te bewerken</a:t>
            </a:r>
            <a:endParaRPr lang="en-US" dirty="0"/>
          </a:p>
        </p:txBody>
      </p:sp>
      <p:sp>
        <p:nvSpPr>
          <p:cNvPr id="3" name="Date Placeholder 2"/>
          <p:cNvSpPr>
            <a:spLocks noGrp="1"/>
          </p:cNvSpPr>
          <p:nvPr>
            <p:ph type="dt" sz="half" idx="10"/>
          </p:nvPr>
        </p:nvSpPr>
        <p:spPr/>
        <p:txBody>
          <a:bodyPr/>
          <a:lstStyle/>
          <a:p>
            <a:fld id="{05E697C5-7BCF-483D-BD81-6C451BB155F8}" type="datetimeFigureOut">
              <a:rPr lang="nl-NL" smtClean="0"/>
              <a:t>25-4-2016</a:t>
            </a:fld>
            <a:endParaRPr lang="nl-NL"/>
          </a:p>
        </p:txBody>
      </p:sp>
      <p:sp>
        <p:nvSpPr>
          <p:cNvPr id="4" name="Footer Placeholder 3"/>
          <p:cNvSpPr>
            <a:spLocks noGrp="1"/>
          </p:cNvSpPr>
          <p:nvPr>
            <p:ph type="ftr" sz="quarter" idx="11"/>
          </p:nvPr>
        </p:nvSpPr>
        <p:spPr/>
        <p:txBody>
          <a:bodyPr/>
          <a:lstStyle/>
          <a:p>
            <a:endParaRPr lang="nl-NL"/>
          </a:p>
        </p:txBody>
      </p:sp>
      <p:sp>
        <p:nvSpPr>
          <p:cNvPr id="5" name="Slide Number Placeholder 4"/>
          <p:cNvSpPr>
            <a:spLocks noGrp="1"/>
          </p:cNvSpPr>
          <p:nvPr>
            <p:ph type="sldNum" sz="quarter" idx="12"/>
          </p:nvPr>
        </p:nvSpPr>
        <p:spPr/>
        <p:txBody>
          <a:bodyPr/>
          <a:lstStyle/>
          <a:p>
            <a:fld id="{6FE6884F-E947-4EC2-9EFF-C65F3514E170}" type="slidenum">
              <a:rPr lang="nl-NL" smtClean="0"/>
              <a:t>‹nr.›</a:t>
            </a:fld>
            <a:endParaRPr lang="nl-NL"/>
          </a:p>
        </p:txBody>
      </p:sp>
    </p:spTree>
    <p:extLst>
      <p:ext uri="{BB962C8B-B14F-4D97-AF65-F5344CB8AC3E}">
        <p14:creationId xmlns:p14="http://schemas.microsoft.com/office/powerpoint/2010/main" val="12457967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Leeg">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05E697C5-7BCF-483D-BD81-6C451BB155F8}" type="datetimeFigureOut">
              <a:rPr lang="nl-NL" smtClean="0"/>
              <a:t>25-4-2016</a:t>
            </a:fld>
            <a:endParaRPr lang="nl-NL"/>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nl-NL"/>
          </a:p>
        </p:txBody>
      </p:sp>
      <p:sp>
        <p:nvSpPr>
          <p:cNvPr id="9" name="Slide Number Placeholder 8"/>
          <p:cNvSpPr>
            <a:spLocks noGrp="1"/>
          </p:cNvSpPr>
          <p:nvPr>
            <p:ph type="sldNum" sz="quarter" idx="12"/>
          </p:nvPr>
        </p:nvSpPr>
        <p:spPr/>
        <p:txBody>
          <a:bodyPr/>
          <a:lstStyle/>
          <a:p>
            <a:fld id="{6FE6884F-E947-4EC2-9EFF-C65F3514E170}" type="slidenum">
              <a:rPr lang="nl-NL" smtClean="0"/>
              <a:t>‹nr.›</a:t>
            </a:fld>
            <a:endParaRPr lang="nl-NL"/>
          </a:p>
        </p:txBody>
      </p:sp>
    </p:spTree>
    <p:extLst>
      <p:ext uri="{BB962C8B-B14F-4D97-AF65-F5344CB8AC3E}">
        <p14:creationId xmlns:p14="http://schemas.microsoft.com/office/powerpoint/2010/main" val="29379547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Inhoud met bijschrift">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nl-NL" smtClean="0"/>
              <a:t>Klik om de stijl te bewerken</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05E697C5-7BCF-483D-BD81-6C451BB155F8}" type="datetimeFigureOut">
              <a:rPr lang="nl-NL" smtClean="0"/>
              <a:t>25-4-2016</a:t>
            </a:fld>
            <a:endParaRPr lang="nl-NL"/>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nl-NL"/>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6FE6884F-E947-4EC2-9EFF-C65F3514E170}" type="slidenum">
              <a:rPr lang="nl-NL" smtClean="0"/>
              <a:t>‹nr.›</a:t>
            </a:fld>
            <a:endParaRPr lang="nl-NL"/>
          </a:p>
        </p:txBody>
      </p:sp>
    </p:spTree>
    <p:extLst>
      <p:ext uri="{BB962C8B-B14F-4D97-AF65-F5344CB8AC3E}">
        <p14:creationId xmlns:p14="http://schemas.microsoft.com/office/powerpoint/2010/main" val="31882978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Afbeelding met bijschrift">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nl-NL" smtClean="0"/>
              <a:t>Klik om de stijl te bewerken</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l-NL" smtClean="0"/>
              <a:t>Klik op het pictogram als u een afbeelding wilt toevoegen</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Date Placeholder 4"/>
          <p:cNvSpPr>
            <a:spLocks noGrp="1"/>
          </p:cNvSpPr>
          <p:nvPr>
            <p:ph type="dt" sz="half" idx="10"/>
          </p:nvPr>
        </p:nvSpPr>
        <p:spPr/>
        <p:txBody>
          <a:bodyPr/>
          <a:lstStyle/>
          <a:p>
            <a:fld id="{05E697C5-7BCF-483D-BD81-6C451BB155F8}" type="datetimeFigureOut">
              <a:rPr lang="nl-NL" smtClean="0"/>
              <a:t>25-4-2016</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6FE6884F-E947-4EC2-9EFF-C65F3514E170}" type="slidenum">
              <a:rPr lang="nl-NL" smtClean="0"/>
              <a:t>‹nr.›</a:t>
            </a:fld>
            <a:endParaRPr lang="nl-NL"/>
          </a:p>
        </p:txBody>
      </p:sp>
    </p:spTree>
    <p:extLst>
      <p:ext uri="{BB962C8B-B14F-4D97-AF65-F5344CB8AC3E}">
        <p14:creationId xmlns:p14="http://schemas.microsoft.com/office/powerpoint/2010/main" val="22996564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nl-NL" smtClean="0"/>
              <a:t>Klik om de stijl te bewerken</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05E697C5-7BCF-483D-BD81-6C451BB155F8}" type="datetimeFigureOut">
              <a:rPr lang="nl-NL" smtClean="0"/>
              <a:t>25-4-2016</a:t>
            </a:fld>
            <a:endParaRPr lang="nl-NL"/>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nl-NL"/>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6FE6884F-E947-4EC2-9EFF-C65F3514E170}" type="slidenum">
              <a:rPr lang="nl-NL" smtClean="0"/>
              <a:t>‹nr.›</a:t>
            </a:fld>
            <a:endParaRPr lang="nl-NL"/>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1736287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 Id="rId5" Type="http://schemas.openxmlformats.org/officeDocument/2006/relationships/image" Target="../media/image6.gif"/><Relationship Id="rId4" Type="http://schemas.openxmlformats.org/officeDocument/2006/relationships/image" Target="../media/image5.jpe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nl-NL" dirty="0" smtClean="0"/>
              <a:t>4.7 WOORDEN</a:t>
            </a:r>
            <a:endParaRPr lang="nl-NL" dirty="0"/>
          </a:p>
        </p:txBody>
      </p:sp>
      <p:sp>
        <p:nvSpPr>
          <p:cNvPr id="3" name="Ondertitel 2"/>
          <p:cNvSpPr>
            <a:spLocks noGrp="1"/>
          </p:cNvSpPr>
          <p:nvPr>
            <p:ph type="subTitle" idx="1"/>
          </p:nvPr>
        </p:nvSpPr>
        <p:spPr/>
        <p:txBody>
          <a:bodyPr/>
          <a:lstStyle/>
          <a:p>
            <a:r>
              <a:rPr lang="nl-NL" dirty="0" smtClean="0"/>
              <a:t>Jaar 2</a:t>
            </a:r>
          </a:p>
          <a:p>
            <a:r>
              <a:rPr lang="nl-NL" dirty="0" smtClean="0"/>
              <a:t>Stéphanie van der oord</a:t>
            </a:r>
            <a:endParaRPr lang="nl-NL" dirty="0"/>
          </a:p>
        </p:txBody>
      </p:sp>
    </p:spTree>
    <p:extLst>
      <p:ext uri="{BB962C8B-B14F-4D97-AF65-F5344CB8AC3E}">
        <p14:creationId xmlns:p14="http://schemas.microsoft.com/office/powerpoint/2010/main" val="216908100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Leerdoelen</a:t>
            </a:r>
            <a:endParaRPr lang="nl-NL" dirty="0"/>
          </a:p>
        </p:txBody>
      </p:sp>
      <p:sp>
        <p:nvSpPr>
          <p:cNvPr id="3" name="Tijdelijke aanduiding voor inhoud 2"/>
          <p:cNvSpPr>
            <a:spLocks noGrp="1"/>
          </p:cNvSpPr>
          <p:nvPr>
            <p:ph idx="1"/>
          </p:nvPr>
        </p:nvSpPr>
        <p:spPr/>
        <p:txBody>
          <a:bodyPr/>
          <a:lstStyle/>
          <a:p>
            <a:r>
              <a:rPr lang="nl-NL" dirty="0" smtClean="0"/>
              <a:t/>
            </a:r>
            <a:br>
              <a:rPr lang="nl-NL" dirty="0" smtClean="0"/>
            </a:br>
            <a:r>
              <a:rPr lang="nl-NL" dirty="0" smtClean="0"/>
              <a:t>Aan het einde van deze les weet je wat homoniemen zijn.</a:t>
            </a:r>
          </a:p>
          <a:p>
            <a:endParaRPr lang="nl-NL" dirty="0"/>
          </a:p>
          <a:p>
            <a:r>
              <a:rPr lang="nl-NL" dirty="0" smtClean="0"/>
              <a:t>Aan het einde van deze les weet je wat synoniemen zijn.</a:t>
            </a:r>
          </a:p>
          <a:p>
            <a:endParaRPr lang="nl-NL" dirty="0"/>
          </a:p>
          <a:p>
            <a:r>
              <a:rPr lang="nl-NL" dirty="0" smtClean="0"/>
              <a:t>Aan het einde van deze les ken je minstens drie nieuwe woorden.</a:t>
            </a:r>
          </a:p>
          <a:p>
            <a:endParaRPr lang="nl-NL" dirty="0"/>
          </a:p>
          <a:p>
            <a:endParaRPr lang="nl-NL" dirty="0"/>
          </a:p>
        </p:txBody>
      </p:sp>
    </p:spTree>
    <p:extLst>
      <p:ext uri="{BB962C8B-B14F-4D97-AF65-F5344CB8AC3E}">
        <p14:creationId xmlns:p14="http://schemas.microsoft.com/office/powerpoint/2010/main" val="227722369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Synoniemen</a:t>
            </a:r>
            <a:endParaRPr lang="nl-NL" dirty="0"/>
          </a:p>
        </p:txBody>
      </p:sp>
      <p:sp>
        <p:nvSpPr>
          <p:cNvPr id="3" name="Tijdelijke aanduiding voor inhoud 2"/>
          <p:cNvSpPr>
            <a:spLocks noGrp="1"/>
          </p:cNvSpPr>
          <p:nvPr>
            <p:ph idx="1"/>
          </p:nvPr>
        </p:nvSpPr>
        <p:spPr>
          <a:xfrm>
            <a:off x="1181811" y="1839724"/>
            <a:ext cx="8540635" cy="2518294"/>
          </a:xfrm>
        </p:spPr>
        <p:txBody>
          <a:bodyPr>
            <a:noAutofit/>
          </a:bodyPr>
          <a:lstStyle/>
          <a:p>
            <a:r>
              <a:rPr lang="nl-NL" dirty="0" smtClean="0"/>
              <a:t>Woorden die hetzelfde betekenen, maar anders zijn:</a:t>
            </a:r>
          </a:p>
          <a:p>
            <a:endParaRPr lang="nl-NL" dirty="0"/>
          </a:p>
          <a:p>
            <a:r>
              <a:rPr lang="nl-NL" dirty="0" smtClean="0"/>
              <a:t>Goed – juist</a:t>
            </a:r>
          </a:p>
          <a:p>
            <a:endParaRPr lang="nl-NL" dirty="0"/>
          </a:p>
          <a:p>
            <a:r>
              <a:rPr lang="nl-NL" dirty="0" smtClean="0"/>
              <a:t>Fout – verkeerd </a:t>
            </a:r>
          </a:p>
          <a:p>
            <a:endParaRPr lang="nl-NL" dirty="0"/>
          </a:p>
          <a:p>
            <a:r>
              <a:rPr lang="nl-NL" dirty="0" smtClean="0"/>
              <a:t>Lief – aardig</a:t>
            </a:r>
          </a:p>
          <a:p>
            <a:endParaRPr lang="nl-NL" dirty="0"/>
          </a:p>
          <a:p>
            <a:r>
              <a:rPr lang="nl-NL" dirty="0" smtClean="0"/>
              <a:t>Mooi – knap </a:t>
            </a:r>
            <a:endParaRPr lang="nl-NL" dirty="0"/>
          </a:p>
        </p:txBody>
      </p:sp>
      <p:pic>
        <p:nvPicPr>
          <p:cNvPr id="2050" name="Picture 2" descr="http://www.234forum.com/wp-content/uploads/2015/06/right-and-wrong-2.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19350" y="2942351"/>
            <a:ext cx="3880257" cy="237907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555714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fade">
                                      <p:cBhvr>
                                        <p:cTn id="21" dur="1000"/>
                                        <p:tgtEl>
                                          <p:spTgt spid="3">
                                            <p:txEl>
                                              <p:pRg st="4" end="4"/>
                                            </p:txEl>
                                          </p:spTgt>
                                        </p:tgtEl>
                                      </p:cBhvr>
                                    </p:animEffect>
                                    <p:anim calcmode="lin" valueType="num">
                                      <p:cBhvr>
                                        <p:cTn id="22"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6" end="6"/>
                                            </p:txEl>
                                          </p:spTgt>
                                        </p:tgtEl>
                                        <p:attrNameLst>
                                          <p:attrName>style.visibility</p:attrName>
                                        </p:attrNameLst>
                                      </p:cBhvr>
                                      <p:to>
                                        <p:strVal val="visible"/>
                                      </p:to>
                                    </p:set>
                                    <p:animEffect transition="in" filter="fade">
                                      <p:cBhvr>
                                        <p:cTn id="28" dur="1000"/>
                                        <p:tgtEl>
                                          <p:spTgt spid="3">
                                            <p:txEl>
                                              <p:pRg st="6" end="6"/>
                                            </p:txEl>
                                          </p:spTgt>
                                        </p:tgtEl>
                                      </p:cBhvr>
                                    </p:animEffect>
                                    <p:anim calcmode="lin" valueType="num">
                                      <p:cBhvr>
                                        <p:cTn id="29"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animEffect transition="in" filter="fade">
                                      <p:cBhvr>
                                        <p:cTn id="35" dur="1000"/>
                                        <p:tgtEl>
                                          <p:spTgt spid="3">
                                            <p:txEl>
                                              <p:pRg st="8" end="8"/>
                                            </p:txEl>
                                          </p:spTgt>
                                        </p:tgtEl>
                                      </p:cBhvr>
                                    </p:animEffect>
                                    <p:anim calcmode="lin" valueType="num">
                                      <p:cBhvr>
                                        <p:cTn id="36"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Homoniemen</a:t>
            </a:r>
            <a:endParaRPr lang="nl-NL" dirty="0"/>
          </a:p>
        </p:txBody>
      </p:sp>
      <p:sp>
        <p:nvSpPr>
          <p:cNvPr id="3" name="Tijdelijke aanduiding voor inhoud 2"/>
          <p:cNvSpPr>
            <a:spLocks noGrp="1"/>
          </p:cNvSpPr>
          <p:nvPr>
            <p:ph idx="1"/>
          </p:nvPr>
        </p:nvSpPr>
        <p:spPr>
          <a:xfrm>
            <a:off x="1097280" y="1787337"/>
            <a:ext cx="10058400" cy="4023360"/>
          </a:xfrm>
        </p:spPr>
        <p:txBody>
          <a:bodyPr/>
          <a:lstStyle/>
          <a:p>
            <a:r>
              <a:rPr lang="nl-NL" dirty="0" smtClean="0"/>
              <a:t>Woorden die hetzelfde zijn, maar iets anders betekenen:</a:t>
            </a:r>
          </a:p>
          <a:p>
            <a:endParaRPr lang="nl-NL" dirty="0"/>
          </a:p>
          <a:p>
            <a:endParaRPr lang="nl-NL" dirty="0" smtClean="0"/>
          </a:p>
          <a:p>
            <a:endParaRPr lang="nl-NL" dirty="0"/>
          </a:p>
        </p:txBody>
      </p:sp>
      <p:pic>
        <p:nvPicPr>
          <p:cNvPr id="1026" name="Picture 2" descr="http://smallbiztrends.com/wp-content/uploads/2010/05/bank.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93005" y="3689718"/>
            <a:ext cx="2751677" cy="2574894"/>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https://www.woonhome.nl/wp-content/uploads/2013/01/woonhome-moderne-meubels-banken-bank-bankstel-culembord-4.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98522" y="2331881"/>
            <a:ext cx="3261660" cy="1811751"/>
          </a:xfrm>
          <a:prstGeom prst="rect">
            <a:avLst/>
          </a:prstGeom>
          <a:ln>
            <a:noFill/>
          </a:ln>
          <a:effectLst>
            <a:outerShdw blurRad="190500" algn="tl" rotWithShape="0">
              <a:srgbClr val="000000">
                <a:alpha val="70000"/>
              </a:srgbClr>
            </a:outerShdw>
          </a:effectLst>
          <a:extLst>
            <a:ext uri="{909E8E84-426E-40DD-AFC4-6F175D3DCCD1}">
              <a14:hiddenFill xmlns:a14="http://schemas.microsoft.com/office/drawing/2010/main">
                <a:solidFill>
                  <a:srgbClr val="FFFFFF"/>
                </a:solidFill>
              </a14:hiddenFill>
            </a:ext>
          </a:extLst>
        </p:spPr>
      </p:pic>
      <p:pic>
        <p:nvPicPr>
          <p:cNvPr id="1030" name="Picture 6" descr="https://www.klevering.nl/img/product/5989/0/0/taj+kussen+streep+60x60.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623699" y="2129402"/>
            <a:ext cx="2216708" cy="2216708"/>
          </a:xfrm>
          <a:prstGeom prst="rect">
            <a:avLst/>
          </a:prstGeom>
          <a:noFill/>
          <a:extLst>
            <a:ext uri="{909E8E84-426E-40DD-AFC4-6F175D3DCCD1}">
              <a14:hiddenFill xmlns:a14="http://schemas.microsoft.com/office/drawing/2010/main">
                <a:solidFill>
                  <a:srgbClr val="FFFFFF"/>
                </a:solidFill>
              </a14:hiddenFill>
            </a:ext>
          </a:extLst>
        </p:spPr>
      </p:pic>
      <p:pic>
        <p:nvPicPr>
          <p:cNvPr id="1032" name="Picture 8" descr="http://www.wiskundemeisjes.nl/wp-content/uploads/2006/10/jongen-en-meisje-kussend.gif"/>
          <p:cNvPicPr>
            <a:picLocks noChangeAspect="1" noChangeArrowheads="1" noCrop="1"/>
          </p:cNvPicPr>
          <p:nvPr/>
        </p:nvPicPr>
        <p:blipFill>
          <a:blip r:embed="rId5">
            <a:extLst>
              <a:ext uri="{28A0092B-C50C-407E-A947-70E740481C1C}">
                <a14:useLocalDpi xmlns:a14="http://schemas.microsoft.com/office/drawing/2010/main" val="0"/>
              </a:ext>
            </a:extLst>
          </a:blip>
          <a:srcRect/>
          <a:stretch>
            <a:fillRect/>
          </a:stretch>
        </p:blipFill>
        <p:spPr bwMode="auto">
          <a:xfrm>
            <a:off x="9011251" y="4460499"/>
            <a:ext cx="2343150" cy="14001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105459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1028"/>
                                        </p:tgtEl>
                                        <p:attrNameLst>
                                          <p:attrName>style.visibility</p:attrName>
                                        </p:attrNameLst>
                                      </p:cBhvr>
                                      <p:to>
                                        <p:strVal val="visible"/>
                                      </p:to>
                                    </p:set>
                                    <p:animEffect transition="in" filter="fade">
                                      <p:cBhvr>
                                        <p:cTn id="14" dur="1000"/>
                                        <p:tgtEl>
                                          <p:spTgt spid="1028"/>
                                        </p:tgtEl>
                                      </p:cBhvr>
                                    </p:animEffect>
                                    <p:anim calcmode="lin" valueType="num">
                                      <p:cBhvr>
                                        <p:cTn id="15" dur="1000" fill="hold"/>
                                        <p:tgtEl>
                                          <p:spTgt spid="1028"/>
                                        </p:tgtEl>
                                        <p:attrNameLst>
                                          <p:attrName>ppt_x</p:attrName>
                                        </p:attrNameLst>
                                      </p:cBhvr>
                                      <p:tavLst>
                                        <p:tav tm="0">
                                          <p:val>
                                            <p:strVal val="#ppt_x"/>
                                          </p:val>
                                        </p:tav>
                                        <p:tav tm="100000">
                                          <p:val>
                                            <p:strVal val="#ppt_x"/>
                                          </p:val>
                                        </p:tav>
                                      </p:tavLst>
                                    </p:anim>
                                    <p:anim calcmode="lin" valueType="num">
                                      <p:cBhvr>
                                        <p:cTn id="16" dur="1000" fill="hold"/>
                                        <p:tgtEl>
                                          <p:spTgt spid="1028"/>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1026"/>
                                        </p:tgtEl>
                                        <p:attrNameLst>
                                          <p:attrName>style.visibility</p:attrName>
                                        </p:attrNameLst>
                                      </p:cBhvr>
                                      <p:to>
                                        <p:strVal val="visible"/>
                                      </p:to>
                                    </p:set>
                                    <p:animEffect transition="in" filter="fade">
                                      <p:cBhvr>
                                        <p:cTn id="21" dur="1000"/>
                                        <p:tgtEl>
                                          <p:spTgt spid="1026"/>
                                        </p:tgtEl>
                                      </p:cBhvr>
                                    </p:animEffect>
                                    <p:anim calcmode="lin" valueType="num">
                                      <p:cBhvr>
                                        <p:cTn id="22" dur="1000" fill="hold"/>
                                        <p:tgtEl>
                                          <p:spTgt spid="1026"/>
                                        </p:tgtEl>
                                        <p:attrNameLst>
                                          <p:attrName>ppt_x</p:attrName>
                                        </p:attrNameLst>
                                      </p:cBhvr>
                                      <p:tavLst>
                                        <p:tav tm="0">
                                          <p:val>
                                            <p:strVal val="#ppt_x"/>
                                          </p:val>
                                        </p:tav>
                                        <p:tav tm="100000">
                                          <p:val>
                                            <p:strVal val="#ppt_x"/>
                                          </p:val>
                                        </p:tav>
                                      </p:tavLst>
                                    </p:anim>
                                    <p:anim calcmode="lin" valueType="num">
                                      <p:cBhvr>
                                        <p:cTn id="23" dur="1000" fill="hold"/>
                                        <p:tgtEl>
                                          <p:spTgt spid="1026"/>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1030"/>
                                        </p:tgtEl>
                                        <p:attrNameLst>
                                          <p:attrName>style.visibility</p:attrName>
                                        </p:attrNameLst>
                                      </p:cBhvr>
                                      <p:to>
                                        <p:strVal val="visible"/>
                                      </p:to>
                                    </p:set>
                                    <p:animEffect transition="in" filter="fade">
                                      <p:cBhvr>
                                        <p:cTn id="28" dur="1000"/>
                                        <p:tgtEl>
                                          <p:spTgt spid="1030"/>
                                        </p:tgtEl>
                                      </p:cBhvr>
                                    </p:animEffect>
                                    <p:anim calcmode="lin" valueType="num">
                                      <p:cBhvr>
                                        <p:cTn id="29" dur="1000" fill="hold"/>
                                        <p:tgtEl>
                                          <p:spTgt spid="1030"/>
                                        </p:tgtEl>
                                        <p:attrNameLst>
                                          <p:attrName>ppt_x</p:attrName>
                                        </p:attrNameLst>
                                      </p:cBhvr>
                                      <p:tavLst>
                                        <p:tav tm="0">
                                          <p:val>
                                            <p:strVal val="#ppt_x"/>
                                          </p:val>
                                        </p:tav>
                                        <p:tav tm="100000">
                                          <p:val>
                                            <p:strVal val="#ppt_x"/>
                                          </p:val>
                                        </p:tav>
                                      </p:tavLst>
                                    </p:anim>
                                    <p:anim calcmode="lin" valueType="num">
                                      <p:cBhvr>
                                        <p:cTn id="30" dur="1000" fill="hold"/>
                                        <p:tgtEl>
                                          <p:spTgt spid="1030"/>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1032"/>
                                        </p:tgtEl>
                                        <p:attrNameLst>
                                          <p:attrName>style.visibility</p:attrName>
                                        </p:attrNameLst>
                                      </p:cBhvr>
                                      <p:to>
                                        <p:strVal val="visible"/>
                                      </p:to>
                                    </p:set>
                                    <p:animEffect transition="in" filter="fade">
                                      <p:cBhvr>
                                        <p:cTn id="35" dur="1000"/>
                                        <p:tgtEl>
                                          <p:spTgt spid="1032"/>
                                        </p:tgtEl>
                                      </p:cBhvr>
                                    </p:animEffect>
                                    <p:anim calcmode="lin" valueType="num">
                                      <p:cBhvr>
                                        <p:cTn id="36" dur="1000" fill="hold"/>
                                        <p:tgtEl>
                                          <p:spTgt spid="1032"/>
                                        </p:tgtEl>
                                        <p:attrNameLst>
                                          <p:attrName>ppt_x</p:attrName>
                                        </p:attrNameLst>
                                      </p:cBhvr>
                                      <p:tavLst>
                                        <p:tav tm="0">
                                          <p:val>
                                            <p:strVal val="#ppt_x"/>
                                          </p:val>
                                        </p:tav>
                                        <p:tav tm="100000">
                                          <p:val>
                                            <p:strVal val="#ppt_x"/>
                                          </p:val>
                                        </p:tav>
                                      </p:tavLst>
                                    </p:anim>
                                    <p:anim calcmode="lin" valueType="num">
                                      <p:cBhvr>
                                        <p:cTn id="37" dur="1000" fill="hold"/>
                                        <p:tgtEl>
                                          <p:spTgt spid="103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Wie weet de betekenis nog?</a:t>
            </a:r>
            <a:endParaRPr lang="nl-NL" dirty="0"/>
          </a:p>
        </p:txBody>
      </p:sp>
      <p:sp>
        <p:nvSpPr>
          <p:cNvPr id="3" name="Tijdelijke aanduiding voor inhoud 2"/>
          <p:cNvSpPr>
            <a:spLocks noGrp="1"/>
          </p:cNvSpPr>
          <p:nvPr>
            <p:ph idx="1"/>
          </p:nvPr>
        </p:nvSpPr>
        <p:spPr>
          <a:xfrm>
            <a:off x="1097280" y="1845734"/>
            <a:ext cx="1761250" cy="3607715"/>
          </a:xfrm>
        </p:spPr>
        <p:txBody>
          <a:bodyPr/>
          <a:lstStyle/>
          <a:p>
            <a:r>
              <a:rPr lang="nl-NL" b="1" dirty="0" smtClean="0"/>
              <a:t>Anoniem</a:t>
            </a:r>
          </a:p>
          <a:p>
            <a:r>
              <a:rPr lang="nl-NL" dirty="0" smtClean="0"/>
              <a:t>Naamloos</a:t>
            </a:r>
          </a:p>
          <a:p>
            <a:endParaRPr lang="nl-NL" dirty="0"/>
          </a:p>
          <a:p>
            <a:r>
              <a:rPr lang="nl-NL" b="1" dirty="0" smtClean="0"/>
              <a:t>Intensief</a:t>
            </a:r>
          </a:p>
          <a:p>
            <a:r>
              <a:rPr lang="nl-NL" dirty="0" smtClean="0"/>
              <a:t>Hevig</a:t>
            </a:r>
          </a:p>
          <a:p>
            <a:endParaRPr lang="nl-NL" dirty="0"/>
          </a:p>
          <a:p>
            <a:r>
              <a:rPr lang="nl-NL" b="1" dirty="0" smtClean="0"/>
              <a:t>Minimaal</a:t>
            </a:r>
          </a:p>
          <a:p>
            <a:r>
              <a:rPr lang="nl-NL" dirty="0" smtClean="0"/>
              <a:t>Minstens</a:t>
            </a:r>
            <a:endParaRPr lang="nl-NL" dirty="0"/>
          </a:p>
        </p:txBody>
      </p:sp>
      <p:sp>
        <p:nvSpPr>
          <p:cNvPr id="4" name="Tekstvak 3"/>
          <p:cNvSpPr txBox="1"/>
          <p:nvPr/>
        </p:nvSpPr>
        <p:spPr>
          <a:xfrm>
            <a:off x="3657601" y="1845734"/>
            <a:ext cx="2842054" cy="1754326"/>
          </a:xfrm>
          <a:prstGeom prst="rect">
            <a:avLst/>
          </a:prstGeom>
          <a:noFill/>
        </p:spPr>
        <p:txBody>
          <a:bodyPr wrap="square" rtlCol="0">
            <a:spAutoFit/>
          </a:bodyPr>
          <a:lstStyle/>
          <a:p>
            <a:r>
              <a:rPr lang="nl-NL" b="1" dirty="0" smtClean="0"/>
              <a:t>Fors</a:t>
            </a:r>
          </a:p>
          <a:p>
            <a:r>
              <a:rPr lang="nl-NL" dirty="0" smtClean="0"/>
              <a:t>Stevig</a:t>
            </a:r>
          </a:p>
          <a:p>
            <a:endParaRPr lang="nl-NL" dirty="0"/>
          </a:p>
          <a:p>
            <a:endParaRPr lang="nl-NL" dirty="0" smtClean="0"/>
          </a:p>
          <a:p>
            <a:r>
              <a:rPr lang="nl-NL" b="1" dirty="0" smtClean="0"/>
              <a:t>Globaal</a:t>
            </a:r>
          </a:p>
          <a:p>
            <a:r>
              <a:rPr lang="nl-NL" dirty="0" smtClean="0"/>
              <a:t>Ongeveer</a:t>
            </a:r>
            <a:endParaRPr lang="nl-NL" dirty="0"/>
          </a:p>
        </p:txBody>
      </p:sp>
    </p:spTree>
    <p:extLst>
      <p:ext uri="{BB962C8B-B14F-4D97-AF65-F5344CB8AC3E}">
        <p14:creationId xmlns:p14="http://schemas.microsoft.com/office/powerpoint/2010/main" val="20222485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4" end="4"/>
                                            </p:txEl>
                                          </p:spTgt>
                                        </p:tgtEl>
                                        <p:attrNameLst>
                                          <p:attrName>style.visibility</p:attrName>
                                        </p:attrNameLst>
                                      </p:cBhvr>
                                      <p:to>
                                        <p:strVal val="visible"/>
                                      </p:to>
                                    </p:set>
                                    <p:animEffect transition="in" filter="fade">
                                      <p:cBhvr>
                                        <p:cTn id="14" dur="1000"/>
                                        <p:tgtEl>
                                          <p:spTgt spid="3">
                                            <p:txEl>
                                              <p:pRg st="4" end="4"/>
                                            </p:txEl>
                                          </p:spTgt>
                                        </p:tgtEl>
                                      </p:cBhvr>
                                    </p:animEffect>
                                    <p:anim calcmode="lin" valueType="num">
                                      <p:cBhvr>
                                        <p:cTn id="15"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animEffect transition="in" filter="fade">
                                      <p:cBhvr>
                                        <p:cTn id="21" dur="1000"/>
                                        <p:tgtEl>
                                          <p:spTgt spid="3">
                                            <p:txEl>
                                              <p:pRg st="7" end="7"/>
                                            </p:txEl>
                                          </p:spTgt>
                                        </p:tgtEl>
                                      </p:cBhvr>
                                    </p:animEffect>
                                    <p:anim calcmode="lin" valueType="num">
                                      <p:cBhvr>
                                        <p:cTn id="22"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4">
                                            <p:txEl>
                                              <p:pRg st="1" end="1"/>
                                            </p:txEl>
                                          </p:spTgt>
                                        </p:tgtEl>
                                        <p:attrNameLst>
                                          <p:attrName>style.visibility</p:attrName>
                                        </p:attrNameLst>
                                      </p:cBhvr>
                                      <p:to>
                                        <p:strVal val="visible"/>
                                      </p:to>
                                    </p:set>
                                    <p:animEffect transition="in" filter="fade">
                                      <p:cBhvr>
                                        <p:cTn id="28" dur="1000"/>
                                        <p:tgtEl>
                                          <p:spTgt spid="4">
                                            <p:txEl>
                                              <p:pRg st="1" end="1"/>
                                            </p:txEl>
                                          </p:spTgt>
                                        </p:tgtEl>
                                      </p:cBhvr>
                                    </p:animEffect>
                                    <p:anim calcmode="lin" valueType="num">
                                      <p:cBhvr>
                                        <p:cTn id="29" dur="1000" fill="hold"/>
                                        <p:tgtEl>
                                          <p:spTgt spid="4">
                                            <p:txEl>
                                              <p:pRg st="1" end="1"/>
                                            </p:txEl>
                                          </p:spTgt>
                                        </p:tgtEl>
                                        <p:attrNameLst>
                                          <p:attrName>ppt_x</p:attrName>
                                        </p:attrNameLst>
                                      </p:cBhvr>
                                      <p:tavLst>
                                        <p:tav tm="0">
                                          <p:val>
                                            <p:strVal val="#ppt_x"/>
                                          </p:val>
                                        </p:tav>
                                        <p:tav tm="100000">
                                          <p:val>
                                            <p:strVal val="#ppt_x"/>
                                          </p:val>
                                        </p:tav>
                                      </p:tavLst>
                                    </p:anim>
                                    <p:anim calcmode="lin" valueType="num">
                                      <p:cBhvr>
                                        <p:cTn id="30" dur="1000" fill="hold"/>
                                        <p:tgtEl>
                                          <p:spTgt spid="4">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4">
                                            <p:txEl>
                                              <p:pRg st="5" end="5"/>
                                            </p:txEl>
                                          </p:spTgt>
                                        </p:tgtEl>
                                        <p:attrNameLst>
                                          <p:attrName>style.visibility</p:attrName>
                                        </p:attrNameLst>
                                      </p:cBhvr>
                                      <p:to>
                                        <p:strVal val="visible"/>
                                      </p:to>
                                    </p:set>
                                    <p:animEffect transition="in" filter="fade">
                                      <p:cBhvr>
                                        <p:cTn id="35" dur="1000"/>
                                        <p:tgtEl>
                                          <p:spTgt spid="4">
                                            <p:txEl>
                                              <p:pRg st="5" end="5"/>
                                            </p:txEl>
                                          </p:spTgt>
                                        </p:tgtEl>
                                      </p:cBhvr>
                                    </p:animEffect>
                                    <p:anim calcmode="lin" valueType="num">
                                      <p:cBhvr>
                                        <p:cTn id="36" dur="1000" fill="hold"/>
                                        <p:tgtEl>
                                          <p:spTgt spid="4">
                                            <p:txEl>
                                              <p:pRg st="5" end="5"/>
                                            </p:txEl>
                                          </p:spTgt>
                                        </p:tgtEl>
                                        <p:attrNameLst>
                                          <p:attrName>ppt_x</p:attrName>
                                        </p:attrNameLst>
                                      </p:cBhvr>
                                      <p:tavLst>
                                        <p:tav tm="0">
                                          <p:val>
                                            <p:strVal val="#ppt_x"/>
                                          </p:val>
                                        </p:tav>
                                        <p:tav tm="100000">
                                          <p:val>
                                            <p:strVal val="#ppt_x"/>
                                          </p:val>
                                        </p:tav>
                                      </p:tavLst>
                                    </p:anim>
                                    <p:anim calcmode="lin" valueType="num">
                                      <p:cBhvr>
                                        <p:cTn id="37" dur="1000" fill="hold"/>
                                        <p:tgtEl>
                                          <p:spTgt spid="4">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Nieuwe woorden</a:t>
            </a:r>
            <a:endParaRPr lang="nl-NL" dirty="0"/>
          </a:p>
        </p:txBody>
      </p:sp>
      <p:sp>
        <p:nvSpPr>
          <p:cNvPr id="3" name="Tijdelijke aanduiding voor inhoud 2"/>
          <p:cNvSpPr>
            <a:spLocks noGrp="1"/>
          </p:cNvSpPr>
          <p:nvPr>
            <p:ph idx="1"/>
          </p:nvPr>
        </p:nvSpPr>
        <p:spPr/>
        <p:txBody>
          <a:bodyPr/>
          <a:lstStyle/>
          <a:p>
            <a:r>
              <a:rPr lang="nl-NL" dirty="0" smtClean="0"/>
              <a:t>Het </a:t>
            </a:r>
            <a:r>
              <a:rPr lang="nl-NL" b="1" dirty="0" smtClean="0"/>
              <a:t>vergt</a:t>
            </a:r>
            <a:r>
              <a:rPr lang="nl-NL" dirty="0" smtClean="0"/>
              <a:t> veel energie van de docent om les te geven aan een drukke klas.</a:t>
            </a:r>
          </a:p>
          <a:p>
            <a:r>
              <a:rPr lang="nl-NL" dirty="0"/>
              <a:t>*</a:t>
            </a:r>
            <a:r>
              <a:rPr lang="nl-NL" dirty="0" smtClean="0"/>
              <a:t>eist</a:t>
            </a:r>
          </a:p>
          <a:p>
            <a:endParaRPr lang="nl-NL" dirty="0"/>
          </a:p>
          <a:p>
            <a:r>
              <a:rPr lang="nl-NL" dirty="0" smtClean="0"/>
              <a:t>In </a:t>
            </a:r>
            <a:r>
              <a:rPr lang="nl-NL" b="1" dirty="0" smtClean="0"/>
              <a:t>extreme</a:t>
            </a:r>
            <a:r>
              <a:rPr lang="nl-NL" dirty="0" smtClean="0"/>
              <a:t> gevallen komt de teamleider ingrijpen.</a:t>
            </a:r>
          </a:p>
          <a:p>
            <a:r>
              <a:rPr lang="nl-NL" dirty="0" smtClean="0"/>
              <a:t>*uiterste</a:t>
            </a:r>
          </a:p>
          <a:p>
            <a:endParaRPr lang="nl-NL" dirty="0"/>
          </a:p>
          <a:p>
            <a:r>
              <a:rPr lang="nl-NL" dirty="0" smtClean="0"/>
              <a:t>Elke docent wil </a:t>
            </a:r>
            <a:r>
              <a:rPr lang="nl-NL" b="1" dirty="0" smtClean="0"/>
              <a:t>goed uit de verf komen</a:t>
            </a:r>
            <a:r>
              <a:rPr lang="nl-NL" dirty="0" smtClean="0"/>
              <a:t> als er iemand in de klas komt observeren.</a:t>
            </a:r>
          </a:p>
          <a:p>
            <a:r>
              <a:rPr lang="nl-NL" dirty="0" smtClean="0"/>
              <a:t>*goed presteren</a:t>
            </a:r>
            <a:endParaRPr lang="nl-NL" dirty="0"/>
          </a:p>
        </p:txBody>
      </p:sp>
    </p:spTree>
    <p:extLst>
      <p:ext uri="{BB962C8B-B14F-4D97-AF65-F5344CB8AC3E}">
        <p14:creationId xmlns:p14="http://schemas.microsoft.com/office/powerpoint/2010/main" val="30197785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1000"/>
                                        <p:tgtEl>
                                          <p:spTgt spid="3">
                                            <p:txEl>
                                              <p:pRg st="3" end="3"/>
                                            </p:txEl>
                                          </p:spTgt>
                                        </p:tgtEl>
                                      </p:cBhvr>
                                    </p:animEffect>
                                    <p:anim calcmode="lin" valueType="num">
                                      <p:cBhvr>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Effect transition="in" filter="fade">
                                      <p:cBhvr>
                                        <p:cTn id="28" dur="1000"/>
                                        <p:tgtEl>
                                          <p:spTgt spid="3">
                                            <p:txEl>
                                              <p:pRg st="4" end="4"/>
                                            </p:txEl>
                                          </p:spTgt>
                                        </p:tgtEl>
                                      </p:cBhvr>
                                    </p:animEffect>
                                    <p:anim calcmode="lin" valueType="num">
                                      <p:cBhvr>
                                        <p:cTn id="29"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6" end="6"/>
                                            </p:txEl>
                                          </p:spTgt>
                                        </p:tgtEl>
                                        <p:attrNameLst>
                                          <p:attrName>style.visibility</p:attrName>
                                        </p:attrNameLst>
                                      </p:cBhvr>
                                      <p:to>
                                        <p:strVal val="visible"/>
                                      </p:to>
                                    </p:set>
                                    <p:animEffect transition="in" filter="fade">
                                      <p:cBhvr>
                                        <p:cTn id="35" dur="1000"/>
                                        <p:tgtEl>
                                          <p:spTgt spid="3">
                                            <p:txEl>
                                              <p:pRg st="6" end="6"/>
                                            </p:txEl>
                                          </p:spTgt>
                                        </p:tgtEl>
                                      </p:cBhvr>
                                    </p:animEffect>
                                    <p:anim calcmode="lin" valueType="num">
                                      <p:cBhvr>
                                        <p:cTn id="36"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fade">
                                      <p:cBhvr>
                                        <p:cTn id="42" dur="1000"/>
                                        <p:tgtEl>
                                          <p:spTgt spid="3">
                                            <p:txEl>
                                              <p:pRg st="7" end="7"/>
                                            </p:txEl>
                                          </p:spTgt>
                                        </p:tgtEl>
                                      </p:cBhvr>
                                    </p:animEffect>
                                    <p:anim calcmode="lin" valueType="num">
                                      <p:cBhvr>
                                        <p:cTn id="43"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Nauwkeurig maken</a:t>
            </a:r>
            <a:endParaRPr lang="nl-NL" dirty="0"/>
          </a:p>
        </p:txBody>
      </p:sp>
      <p:sp>
        <p:nvSpPr>
          <p:cNvPr id="3" name="Tijdelijke aanduiding voor inhoud 2"/>
          <p:cNvSpPr>
            <a:spLocks noGrp="1"/>
          </p:cNvSpPr>
          <p:nvPr>
            <p:ph idx="1"/>
          </p:nvPr>
        </p:nvSpPr>
        <p:spPr/>
        <p:txBody>
          <a:bodyPr/>
          <a:lstStyle/>
          <a:p>
            <a:r>
              <a:rPr lang="nl-NL" b="1" dirty="0" err="1" smtClean="0"/>
              <a:t>Leswerk</a:t>
            </a:r>
            <a:r>
              <a:rPr lang="nl-NL" dirty="0" smtClean="0"/>
              <a:t/>
            </a:r>
            <a:br>
              <a:rPr lang="nl-NL" dirty="0" smtClean="0"/>
            </a:br>
            <a:r>
              <a:rPr lang="nl-NL" dirty="0" smtClean="0"/>
              <a:t/>
            </a:r>
            <a:br>
              <a:rPr lang="nl-NL" dirty="0" smtClean="0"/>
            </a:br>
            <a:r>
              <a:rPr lang="nl-NL" dirty="0" smtClean="0"/>
              <a:t>THV: Opdracht 1,2,3 en 4 (blz. 189)</a:t>
            </a:r>
            <a:br>
              <a:rPr lang="nl-NL" dirty="0" smtClean="0"/>
            </a:br>
            <a:r>
              <a:rPr lang="nl-NL" dirty="0" smtClean="0"/>
              <a:t/>
            </a:r>
            <a:br>
              <a:rPr lang="nl-NL" dirty="0" smtClean="0"/>
            </a:br>
            <a:r>
              <a:rPr lang="nl-NL" dirty="0" smtClean="0"/>
              <a:t>KGT: Opdracht 1,2,3 en 4 (blz. 157 werkboek)</a:t>
            </a:r>
          </a:p>
          <a:p>
            <a:endParaRPr lang="nl-NL" dirty="0"/>
          </a:p>
          <a:p>
            <a:r>
              <a:rPr lang="nl-NL" b="1" dirty="0" smtClean="0"/>
              <a:t>*Huiswerk komt later</a:t>
            </a:r>
          </a:p>
          <a:p>
            <a:endParaRPr lang="nl-NL" dirty="0"/>
          </a:p>
        </p:txBody>
      </p:sp>
    </p:spTree>
    <p:extLst>
      <p:ext uri="{BB962C8B-B14F-4D97-AF65-F5344CB8AC3E}">
        <p14:creationId xmlns:p14="http://schemas.microsoft.com/office/powerpoint/2010/main" val="386125457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Huiswerk voor donderdag 7 april</a:t>
            </a:r>
            <a:endParaRPr lang="nl-NL" dirty="0"/>
          </a:p>
        </p:txBody>
      </p:sp>
      <p:sp>
        <p:nvSpPr>
          <p:cNvPr id="3" name="Tijdelijke aanduiding voor inhoud 2"/>
          <p:cNvSpPr>
            <a:spLocks noGrp="1"/>
          </p:cNvSpPr>
          <p:nvPr>
            <p:ph idx="1"/>
          </p:nvPr>
        </p:nvSpPr>
        <p:spPr/>
        <p:txBody>
          <a:bodyPr/>
          <a:lstStyle/>
          <a:p>
            <a:r>
              <a:rPr lang="nl-NL" dirty="0" smtClean="0"/>
              <a:t>THV: Opdracht 5,6 en 7 (lees goed de theorie door, blz. 190)</a:t>
            </a:r>
            <a:br>
              <a:rPr lang="nl-NL" dirty="0" smtClean="0"/>
            </a:br>
            <a:endParaRPr lang="nl-NL" dirty="0" smtClean="0"/>
          </a:p>
          <a:p>
            <a:r>
              <a:rPr lang="nl-NL" dirty="0" smtClean="0"/>
              <a:t>KGT: Opdracht 5,6,7 &amp; 8</a:t>
            </a:r>
            <a:br>
              <a:rPr lang="nl-NL" dirty="0" smtClean="0"/>
            </a:br>
            <a:endParaRPr lang="nl-NL" dirty="0" smtClean="0"/>
          </a:p>
          <a:p>
            <a:r>
              <a:rPr lang="nl-NL" dirty="0" smtClean="0"/>
              <a:t>*Iedereen: zorg ervoor dat je weer een leesboek uitkiest. Je mag een boek van huis meenemen of een boek uitkiezen in de mediatheek. Je zorgt ervoor dat je je boek altijd mee hebt in de les of in je kluisje hebt liggen!</a:t>
            </a:r>
          </a:p>
        </p:txBody>
      </p:sp>
    </p:spTree>
    <p:extLst>
      <p:ext uri="{BB962C8B-B14F-4D97-AF65-F5344CB8AC3E}">
        <p14:creationId xmlns:p14="http://schemas.microsoft.com/office/powerpoint/2010/main" val="3607866841"/>
      </p:ext>
    </p:extLst>
  </p:cSld>
  <p:clrMapOvr>
    <a:masterClrMapping/>
  </p:clrMapOvr>
  <p:timing>
    <p:tnLst>
      <p:par>
        <p:cTn id="1" dur="indefinite" restart="never" nodeType="tmRoot"/>
      </p:par>
    </p:tnLst>
  </p:timing>
</p:sld>
</file>

<file path=ppt/theme/theme1.xml><?xml version="1.0" encoding="utf-8"?>
<a:theme xmlns:a="http://schemas.openxmlformats.org/drawingml/2006/main" name="Terugblik">
  <a:themeElements>
    <a:clrScheme name="Terugblik">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Terugblik">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rugblik">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emplate>Retrospect</Template>
  <TotalTime>22</TotalTime>
  <Words>133</Words>
  <Application>Microsoft Office PowerPoint</Application>
  <PresentationFormat>Breedbeeld</PresentationFormat>
  <Paragraphs>54</Paragraphs>
  <Slides>8</Slides>
  <Notes>0</Notes>
  <HiddenSlides>0</HiddenSlides>
  <MMClips>0</MMClips>
  <ScaleCrop>false</ScaleCrop>
  <HeadingPairs>
    <vt:vector size="6" baseType="variant">
      <vt:variant>
        <vt:lpstr>Gebruikte lettertypen</vt:lpstr>
      </vt:variant>
      <vt:variant>
        <vt:i4>2</vt:i4>
      </vt:variant>
      <vt:variant>
        <vt:lpstr>Thema</vt:lpstr>
      </vt:variant>
      <vt:variant>
        <vt:i4>1</vt:i4>
      </vt:variant>
      <vt:variant>
        <vt:lpstr>Diatitels</vt:lpstr>
      </vt:variant>
      <vt:variant>
        <vt:i4>8</vt:i4>
      </vt:variant>
    </vt:vector>
  </HeadingPairs>
  <TitlesOfParts>
    <vt:vector size="11" baseType="lpstr">
      <vt:lpstr>Calibri</vt:lpstr>
      <vt:lpstr>Calibri Light</vt:lpstr>
      <vt:lpstr>Terugblik</vt:lpstr>
      <vt:lpstr>4.7 WOORDEN</vt:lpstr>
      <vt:lpstr>Leerdoelen</vt:lpstr>
      <vt:lpstr>Synoniemen</vt:lpstr>
      <vt:lpstr>Homoniemen</vt:lpstr>
      <vt:lpstr>Wie weet de betekenis nog?</vt:lpstr>
      <vt:lpstr>Nieuwe woorden</vt:lpstr>
      <vt:lpstr>Nauwkeurig maken</vt:lpstr>
      <vt:lpstr>Huiswerk voor donderdag 7 april</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4.7 WOORDEN</dc:title>
  <dc:creator>Gebruiker</dc:creator>
  <cp:lastModifiedBy>Gebruiker</cp:lastModifiedBy>
  <cp:revision>5</cp:revision>
  <dcterms:created xsi:type="dcterms:W3CDTF">2016-04-05T09:59:01Z</dcterms:created>
  <dcterms:modified xsi:type="dcterms:W3CDTF">2016-04-25T08:03:35Z</dcterms:modified>
</cp:coreProperties>
</file>